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9" r:id="rId3"/>
    <p:sldId id="280" r:id="rId4"/>
    <p:sldId id="281" r:id="rId5"/>
    <p:sldId id="282" r:id="rId6"/>
    <p:sldId id="273" r:id="rId7"/>
    <p:sldId id="262" r:id="rId8"/>
    <p:sldId id="263" r:id="rId9"/>
    <p:sldId id="276" r:id="rId10"/>
    <p:sldId id="278" r:id="rId11"/>
  </p:sldIdLst>
  <p:sldSz cx="12192000" cy="6858000"/>
  <p:notesSz cx="6858000" cy="9144000"/>
  <p:defaultTextStyle>
    <a:defPPr lvl="0">
      <a:defRPr lang="x-none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46"/>
    <a:srgbClr val="238745"/>
    <a:srgbClr val="EB008B"/>
    <a:srgbClr val="00A0E3"/>
    <a:srgbClr val="EF7B13"/>
    <a:srgbClr val="EC1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2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x-none" smtClean="0"/>
              <a:t>21.02.2022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99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7F0872-BC6C-D64A-BBA0-269482925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267" b="15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t>21.02.2022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360DBD-D8BF-AB41-BF0C-796A63D1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4584" y="6356350"/>
            <a:ext cx="7753816" cy="365125"/>
          </a:xfrm>
        </p:spPr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288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t>21.02.2022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39478D-8729-2C4A-ABD7-A5D61ADE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65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t>21.02.2022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82FB28-21A4-3F47-B966-C4A196D7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906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t>21.02.2022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CE580D-1D02-8147-8BA6-E42525F5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670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t>21.02.2022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61A0BE-3AA4-C348-A92B-F575AE8C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13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t>21.02.2022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06FCEF-7098-FA4F-A7EB-C6FB920F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5136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t>21.02.2022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61415E-2F2E-4843-B291-76F3D9A5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17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t>21.02.2022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60554E-FB52-5C4D-938F-1643A063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22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t>21.02.2022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D4EB91D-00DC-AE42-A603-0EEEC38A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104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t>21.02.2022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8EC1D7-E0A5-5740-BAF3-A8DDBA94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45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t>21.02.2022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E770A7-4B05-6145-89BC-FECB1C58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4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t>21.02.2022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AB7DC3-BEE2-D642-B96F-39FBFF4DB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130" y="6356350"/>
            <a:ext cx="5377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42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fif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15F05-D229-6341-A833-1B92C5BB1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939" y="3820843"/>
            <a:ext cx="8464732" cy="809625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Модель эффективного ягодного сада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условиях Томской области: жимолость, смородина, черноплодная рябина, крыжовник, шиповник </a:t>
            </a:r>
            <a:endParaRPr lang="x-none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972BED-1038-C74E-969E-A3C97527F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724298" y="4764939"/>
            <a:ext cx="10991811" cy="1741713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rgbClr val="00A0E3"/>
                </a:solidFill>
              </a:rPr>
              <a:t>Карпов Виктор Михайлович</a:t>
            </a:r>
            <a:br>
              <a:rPr lang="ru-RU" b="1" dirty="0" smtClean="0">
                <a:solidFill>
                  <a:srgbClr val="00A0E3"/>
                </a:solidFill>
              </a:rPr>
            </a:br>
            <a:r>
              <a:rPr lang="ru-RU" b="1" dirty="0" smtClean="0">
                <a:solidFill>
                  <a:srgbClr val="00A0E3"/>
                </a:solidFill>
              </a:rPr>
              <a:t>исполнительный директор </a:t>
            </a:r>
            <a:br>
              <a:rPr lang="ru-RU" b="1" dirty="0" smtClean="0">
                <a:solidFill>
                  <a:srgbClr val="00A0E3"/>
                </a:solidFill>
              </a:rPr>
            </a:br>
            <a:r>
              <a:rPr lang="ru-RU" b="1" dirty="0" smtClean="0">
                <a:solidFill>
                  <a:srgbClr val="00A0E3"/>
                </a:solidFill>
              </a:rPr>
              <a:t>ООО СП «Северный сад»</a:t>
            </a:r>
            <a:br>
              <a:rPr lang="ru-RU" b="1" dirty="0" smtClean="0">
                <a:solidFill>
                  <a:srgbClr val="00A0E3"/>
                </a:solidFill>
              </a:rPr>
            </a:br>
            <a:r>
              <a:rPr lang="ru-RU" b="1" dirty="0" smtClean="0">
                <a:solidFill>
                  <a:srgbClr val="00A0E3"/>
                </a:solidFill>
              </a:rPr>
              <a:t>технический </a:t>
            </a:r>
            <a:r>
              <a:rPr lang="ru-RU" b="1" dirty="0" smtClean="0">
                <a:solidFill>
                  <a:srgbClr val="00A0E3"/>
                </a:solidFill>
              </a:rPr>
              <a:t>руководитель </a:t>
            </a:r>
            <a:r>
              <a:rPr lang="ru-RU" b="1" dirty="0" smtClean="0">
                <a:solidFill>
                  <a:srgbClr val="00A0E3"/>
                </a:solidFill>
              </a:rPr>
              <a:t/>
            </a:r>
            <a:br>
              <a:rPr lang="ru-RU" b="1" dirty="0" smtClean="0">
                <a:solidFill>
                  <a:srgbClr val="00A0E3"/>
                </a:solidFill>
              </a:rPr>
            </a:br>
            <a:r>
              <a:rPr lang="ru-RU" b="1" dirty="0" smtClean="0">
                <a:solidFill>
                  <a:srgbClr val="00A0E3"/>
                </a:solidFill>
              </a:rPr>
              <a:t>ООО ТПК «САВА»</a:t>
            </a:r>
            <a:endParaRPr lang="x-none" b="1" dirty="0">
              <a:solidFill>
                <a:srgbClr val="00A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9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/>
          <p:cNvSpPr txBox="1">
            <a:spLocks/>
          </p:cNvSpPr>
          <p:nvPr/>
        </p:nvSpPr>
        <p:spPr>
          <a:xfrm>
            <a:off x="1489028" y="928407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ko-KR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846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Arial Unicode MS"/>
              </a:rPr>
              <a:t>Спасибо за внимание! 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9846"/>
              </a:solidFill>
              <a:effectLst/>
              <a:uLnTx/>
              <a:uFillTx/>
              <a:latin typeface="Bahnschrift SemiBold Condensed" panose="020B0502040204020203" pitchFamily="34" charset="0"/>
              <a:ea typeface="Arial Unicode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96672" y="3052245"/>
            <a:ext cx="402429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1"/>
            <a:r>
              <a:rPr lang="ru-RU" altLang="ko-KR" sz="2800" dirty="0" smtClean="0">
                <a:solidFill>
                  <a:srgbClr val="009846"/>
                </a:solidFill>
                <a:latin typeface="Bahnschrift SemiBold Condensed" panose="020B0502040204020203" pitchFamily="34" charset="0"/>
                <a:ea typeface="Arial Unicode MS"/>
                <a:cs typeface="Arial" pitchFamily="34" charset="0"/>
              </a:rPr>
              <a:t>Карпов Виктор Михайлович</a:t>
            </a:r>
            <a:endParaRPr lang="ko-KR" altLang="en-US" sz="2800" dirty="0">
              <a:solidFill>
                <a:srgbClr val="009846"/>
              </a:solidFill>
              <a:latin typeface="Bahnschrift SemiBold Condensed" panose="020B0502040204020203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96672" y="4230884"/>
            <a:ext cx="338437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1"/>
            <a:r>
              <a:rPr lang="en-US" altLang="ko-KR" sz="2800" dirty="0">
                <a:solidFill>
                  <a:srgbClr val="009846"/>
                </a:solidFill>
                <a:latin typeface="Bahnschrift SemiBold Condensed" panose="020B0502040204020203" pitchFamily="34" charset="0"/>
                <a:ea typeface="Arial Unicode MS"/>
                <a:cs typeface="Arial" pitchFamily="34" charset="0"/>
              </a:rPr>
              <a:t>dev@tpksava.ru</a:t>
            </a:r>
            <a:endParaRPr lang="ko-KR" altLang="en-US" sz="2800" dirty="0">
              <a:solidFill>
                <a:srgbClr val="009846"/>
              </a:solidFill>
              <a:latin typeface="Bahnschrift SemiBold Condensed" panose="020B0502040204020203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96672" y="4763798"/>
            <a:ext cx="338437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1"/>
            <a:r>
              <a:rPr lang="ru-RU" altLang="ko-KR" sz="2400" dirty="0" smtClean="0">
                <a:solidFill>
                  <a:srgbClr val="009846"/>
                </a:solidFill>
                <a:latin typeface="Bahnschrift SemiBold Condensed" panose="020B0502040204020203" pitchFamily="34" charset="0"/>
                <a:ea typeface="Arial Unicode MS"/>
                <a:cs typeface="Arial" pitchFamily="34" charset="0"/>
              </a:rPr>
              <a:t>+ 7 962 798 89 05</a:t>
            </a:r>
            <a:endParaRPr lang="ko-KR" altLang="en-US" sz="2400" dirty="0">
              <a:solidFill>
                <a:srgbClr val="009846"/>
              </a:solidFill>
              <a:latin typeface="Bahnschrift SemiBold Condensed" panose="020B0502040204020203" pitchFamily="34" charset="0"/>
              <a:ea typeface="Arial Unicode MS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60" y="1665132"/>
            <a:ext cx="5252094" cy="26359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96672" y="3645439"/>
            <a:ext cx="3128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9846"/>
                </a:solidFill>
              </a:rPr>
              <a:t>И</a:t>
            </a:r>
            <a:r>
              <a:rPr lang="ru-RU" b="1" dirty="0" smtClean="0">
                <a:solidFill>
                  <a:srgbClr val="009846"/>
                </a:solidFill>
              </a:rPr>
              <a:t>сполнительный директор ООО СП «Северный сад» </a:t>
            </a:r>
            <a:endParaRPr lang="ru-RU" dirty="0">
              <a:solidFill>
                <a:srgbClr val="009846"/>
              </a:solidFill>
            </a:endParaRP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6996672" y="2392746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altLang="ko-KR" sz="4400" noProof="0" dirty="0" smtClean="0">
                <a:solidFill>
                  <a:srgbClr val="002060"/>
                </a:solidFill>
                <a:latin typeface="Bahnschrift SemiBold Condensed" panose="020B0502040204020203" pitchFamily="34" charset="0"/>
                <a:ea typeface="Arial Unicode MS"/>
              </a:rPr>
              <a:t>Контакты: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SemiBold Condensed" panose="020B0502040204020203" pitchFamily="34" charset="0"/>
              <a:ea typeface="Arial Unicode MS"/>
            </a:endParaRPr>
          </a:p>
        </p:txBody>
      </p:sp>
      <p:pic>
        <p:nvPicPr>
          <p:cNvPr id="1026" name="Picture 2" descr="http://qrcoder.ru/code/?http%3A%2F%2Fseverniysad.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614" y="3410713"/>
            <a:ext cx="2264240" cy="226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61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x-non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2</a:t>
            </a:fld>
            <a:endParaRPr lang="x-none"/>
          </a:p>
        </p:txBody>
      </p:sp>
      <p:sp>
        <p:nvSpPr>
          <p:cNvPr id="63" name="Прямоугольник 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8" y="105591"/>
            <a:ext cx="11761572" cy="661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x-non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3</a:t>
            </a:fld>
            <a:endParaRPr lang="x-none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F00C5D0-6010-D84A-80C2-37982FD9942D}"/>
              </a:ext>
            </a:extLst>
          </p:cNvPr>
          <p:cNvSpPr txBox="1">
            <a:spLocks/>
          </p:cNvSpPr>
          <p:nvPr/>
        </p:nvSpPr>
        <p:spPr>
          <a:xfrm>
            <a:off x="1411951" y="139543"/>
            <a:ext cx="923321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Опыт реализации свежей жимолости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 2021 году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37502" y="1611996"/>
            <a:ext cx="3651008" cy="206592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7031" y="1604649"/>
            <a:ext cx="3683079" cy="207326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55788" y="4177893"/>
            <a:ext cx="3673820" cy="221664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7031" y="4177893"/>
            <a:ext cx="3806365" cy="22166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425" y="4508298"/>
            <a:ext cx="3928757" cy="191646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786444" y="1405459"/>
            <a:ext cx="34628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Цех приемки, охлаждения, очистки и фасовки в поле.</a:t>
            </a: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Время от сбора до холодильника не более 1 часа.</a:t>
            </a: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Инспекция и фасовка при температуре +16 гр.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100% влажность воздуха при сборе</a:t>
            </a:r>
          </a:p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58" y="2649605"/>
            <a:ext cx="1551039" cy="15510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6491">
            <a:off x="7640915" y="948801"/>
            <a:ext cx="1551039" cy="15510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6491">
            <a:off x="7669565" y="1772690"/>
            <a:ext cx="1551039" cy="15510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58" y="3455554"/>
            <a:ext cx="1551039" cy="15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x-non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4</a:t>
            </a:fld>
            <a:endParaRPr lang="x-none"/>
          </a:p>
        </p:txBody>
      </p:sp>
      <p:sp>
        <p:nvSpPr>
          <p:cNvPr id="4" name="Прямоугольник 3"/>
          <p:cNvSpPr/>
          <p:nvPr/>
        </p:nvSpPr>
        <p:spPr>
          <a:xfrm>
            <a:off x="0" y="-5265"/>
            <a:ext cx="12192000" cy="6858000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FF00C5D0-6010-D84A-80C2-37982FD9942D}"/>
              </a:ext>
            </a:extLst>
          </p:cNvPr>
          <p:cNvSpPr txBox="1">
            <a:spLocks/>
          </p:cNvSpPr>
          <p:nvPr/>
        </p:nvSpPr>
        <p:spPr>
          <a:xfrm>
            <a:off x="1411951" y="0"/>
            <a:ext cx="923321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Сад жимолости 100 га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интенсивного типа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82581" y="1319745"/>
            <a:ext cx="4839208" cy="272205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 b="1826"/>
          <a:stretch>
            <a:fillRect/>
          </a:stretch>
        </p:blipFill>
        <p:spPr>
          <a:xfrm>
            <a:off x="6882581" y="4180398"/>
            <a:ext cx="4839208" cy="26723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40" y="5109133"/>
            <a:ext cx="3079860" cy="15903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38745" y="1510013"/>
            <a:ext cx="31023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Выбраны сорта под механизированную уборку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Заложено: 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2019 – 20 га (саженцы ОКС)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2020 – 40 га (саженцы ЗКС)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2021 – 40 га (саженцы ЗКС)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7718" y="2104547"/>
            <a:ext cx="3589454" cy="20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5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x-non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5</a:t>
            </a:fld>
            <a:endParaRPr lang="x-none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7557" y="2302720"/>
            <a:ext cx="4821936" cy="2713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21" y="2826354"/>
            <a:ext cx="3311972" cy="183784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/>
          <a:srcRect l="1407" r="1407" b="1826"/>
          <a:stretch>
            <a:fillRect/>
          </a:stretch>
        </p:blipFill>
        <p:spPr>
          <a:xfrm>
            <a:off x="1250857" y="3032248"/>
            <a:ext cx="4139353" cy="235207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FF00C5D0-6010-D84A-80C2-37982FD9942D}"/>
              </a:ext>
            </a:extLst>
          </p:cNvPr>
          <p:cNvSpPr txBox="1">
            <a:spLocks/>
          </p:cNvSpPr>
          <p:nvPr/>
        </p:nvSpPr>
        <p:spPr>
          <a:xfrm>
            <a:off x="1411951" y="139543"/>
            <a:ext cx="923321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Сад жимолости 100 га интенсивного типа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38745" y="1510013"/>
            <a:ext cx="573092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Бассейн-накопитель 4000 м3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14 км подземных трубопроводов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240 км капельной ленты (и еще 160 км будет уложено)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Управление клапанами мелиорации по радиоканалу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Посадка в гряду под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агроткань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39" y="4765670"/>
            <a:ext cx="3681854" cy="207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9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61" b="4042"/>
          <a:stretch>
            <a:fillRect/>
          </a:stretch>
        </p:blipFill>
        <p:spPr>
          <a:xfrm>
            <a:off x="346170" y="227562"/>
            <a:ext cx="6181935" cy="33725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0277"/>
          <a:stretch>
            <a:fillRect/>
          </a:stretch>
        </p:blipFill>
        <p:spPr>
          <a:xfrm>
            <a:off x="5413373" y="2603409"/>
            <a:ext cx="6422193" cy="40262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76857" y="1092320"/>
            <a:ext cx="3009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Комбайн</a:t>
            </a:r>
          </a:p>
          <a:p>
            <a:pPr algn="ctr"/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Weremczuk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2277" y="3850268"/>
            <a:ext cx="30890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На сезон сбора 2022 приобретен комбайн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00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x-non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7</a:t>
            </a:fld>
            <a:endParaRPr lang="x-none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9107" t="15840" r="13516" b="12223"/>
          <a:stretch/>
        </p:blipFill>
        <p:spPr>
          <a:xfrm>
            <a:off x="1938130" y="246907"/>
            <a:ext cx="8312804" cy="586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9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 </a:t>
            </a:r>
            <a:r>
              <a:rPr lang="ru-RU" smtClean="0"/>
              <a:t>Международная конференция Ягоды России 2022 </a:t>
            </a:r>
            <a:endParaRPr lang="en-US" smtClean="0"/>
          </a:p>
          <a:p>
            <a:r>
              <a:rPr lang="ru-RU" smtClean="0"/>
              <a:t>24 – 25 февраля, г. Воронеж</a:t>
            </a:r>
            <a:endParaRPr lang="x-non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8</a:t>
            </a:fld>
            <a:endParaRPr lang="x-none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592182"/>
            <a:ext cx="9190967" cy="51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7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4768" r="1640"/>
          <a:stretch>
            <a:fillRect/>
          </a:stretch>
        </p:blipFill>
        <p:spPr>
          <a:xfrm>
            <a:off x="461830" y="3887723"/>
            <a:ext cx="2360796" cy="28001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1034" r="13193"/>
          <a:stretch>
            <a:fillRect/>
          </a:stretch>
        </p:blipFill>
        <p:spPr>
          <a:xfrm>
            <a:off x="6228272" y="3887723"/>
            <a:ext cx="3177107" cy="28001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67824" y="4185991"/>
            <a:ext cx="2592605" cy="25018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952166" y="1479582"/>
            <a:ext cx="2358610" cy="23586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34271" y="1488319"/>
            <a:ext cx="2386073" cy="2399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19215" t="34746" r="62064" b="35362"/>
          <a:stretch>
            <a:fillRect/>
          </a:stretch>
        </p:blipFill>
        <p:spPr>
          <a:xfrm>
            <a:off x="2952165" y="3887723"/>
            <a:ext cx="3117672" cy="28001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6029" y="1382431"/>
            <a:ext cx="2360796" cy="23586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 l="633" t="22260" r="43984" b="24203"/>
          <a:stretch>
            <a:fillRect/>
          </a:stretch>
        </p:blipFill>
        <p:spPr>
          <a:xfrm>
            <a:off x="5424595" y="1488320"/>
            <a:ext cx="2392230" cy="231248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61424" y="435141"/>
            <a:ext cx="9530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Продукция переработки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из жимолости</a:t>
            </a:r>
            <a:endParaRPr lang="ru-RU" sz="28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82" y="1502165"/>
            <a:ext cx="2542747" cy="25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9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250</Words>
  <Application>Microsoft Office PowerPoint</Application>
  <PresentationFormat>Широкоэкранный</PresentationFormat>
  <Paragraphs>52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 Unicode MS</vt:lpstr>
      <vt:lpstr>Arial</vt:lpstr>
      <vt:lpstr>Bahnschrift SemiBold Condensed</vt:lpstr>
      <vt:lpstr>Calibri</vt:lpstr>
      <vt:lpstr>Calibri Light</vt:lpstr>
      <vt:lpstr>Office Theme</vt:lpstr>
      <vt:lpstr>Модель эффективного ягодного сада  в условиях Томской области: жимолость, смородина, черноплодная рябина, крыжовник, шиповник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Онопенко Мария Александровна</cp:lastModifiedBy>
  <cp:revision>37</cp:revision>
  <dcterms:modified xsi:type="dcterms:W3CDTF">2022-02-21T07:26:49Z</dcterms:modified>
</cp:coreProperties>
</file>